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72BB-FE8C-48FD-863A-6A73B5D56E49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B079-87D7-41C4-BB41-258796381C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10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72BB-FE8C-48FD-863A-6A73B5D56E49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B079-87D7-41C4-BB41-258796381C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119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72BB-FE8C-48FD-863A-6A73B5D56E49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B079-87D7-41C4-BB41-258796381C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360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72BB-FE8C-48FD-863A-6A73B5D56E49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B079-87D7-41C4-BB41-258796381C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091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72BB-FE8C-48FD-863A-6A73B5D56E49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B079-87D7-41C4-BB41-258796381C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6649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72BB-FE8C-48FD-863A-6A73B5D56E49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B079-87D7-41C4-BB41-258796381C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378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72BB-FE8C-48FD-863A-6A73B5D56E49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B079-87D7-41C4-BB41-258796381C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1917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72BB-FE8C-48FD-863A-6A73B5D56E49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B079-87D7-41C4-BB41-258796381C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207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72BB-FE8C-48FD-863A-6A73B5D56E49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B079-87D7-41C4-BB41-258796381C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21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72BB-FE8C-48FD-863A-6A73B5D56E49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B079-87D7-41C4-BB41-258796381C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375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72BB-FE8C-48FD-863A-6A73B5D56E49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B079-87D7-41C4-BB41-258796381C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480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F72BB-FE8C-48FD-863A-6A73B5D56E49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0B079-87D7-41C4-BB41-258796381C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598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7559025" y="127356"/>
            <a:ext cx="4273118" cy="1488550"/>
          </a:xfrm>
          <a:prstGeom prst="ellipse">
            <a:avLst/>
          </a:prstGeom>
          <a:solidFill>
            <a:schemeClr val="accent2"/>
          </a:solidFill>
          <a:ln>
            <a:solidFill>
              <a:srgbClr val="0070C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/>
          <p:cNvSpPr/>
          <p:nvPr/>
        </p:nvSpPr>
        <p:spPr>
          <a:xfrm>
            <a:off x="3016794" y="2869675"/>
            <a:ext cx="6348512" cy="257133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Integriertes Mobilitätskonzept </a:t>
            </a:r>
          </a:p>
          <a:p>
            <a:pPr algn="ctr"/>
            <a:r>
              <a:rPr lang="de-DE" sz="2400" b="1" dirty="0"/>
              <a:t>f</a:t>
            </a:r>
            <a:r>
              <a:rPr lang="de-DE" sz="2400" b="1" dirty="0" smtClean="0"/>
              <a:t>ür Eiderstedt</a:t>
            </a:r>
            <a:endParaRPr lang="de-DE" sz="2400" dirty="0" smtClean="0"/>
          </a:p>
          <a:p>
            <a:pPr algn="ctr"/>
            <a:endParaRPr lang="de-DE" dirty="0"/>
          </a:p>
        </p:txBody>
      </p:sp>
      <p:sp>
        <p:nvSpPr>
          <p:cNvPr id="37" name="Ellipse 36"/>
          <p:cNvSpPr/>
          <p:nvPr/>
        </p:nvSpPr>
        <p:spPr>
          <a:xfrm>
            <a:off x="4701870" y="2963047"/>
            <a:ext cx="2898183" cy="5766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Mobil-Station</a:t>
            </a:r>
            <a:endParaRPr lang="de-DE" sz="2400" dirty="0"/>
          </a:p>
        </p:txBody>
      </p:sp>
      <p:sp>
        <p:nvSpPr>
          <p:cNvPr id="4" name="Rechteck 3"/>
          <p:cNvSpPr/>
          <p:nvPr/>
        </p:nvSpPr>
        <p:spPr>
          <a:xfrm>
            <a:off x="868353" y="5242538"/>
            <a:ext cx="1723697" cy="105446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Verkehrskonzept SPO 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2873112" y="1198724"/>
            <a:ext cx="1723697" cy="1054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KRME-Koordination 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31106" y="269819"/>
            <a:ext cx="1723697" cy="10544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Kreis NF </a:t>
            </a:r>
          </a:p>
        </p:txBody>
      </p:sp>
      <p:sp>
        <p:nvSpPr>
          <p:cNvPr id="9" name="Rechteck 8"/>
          <p:cNvSpPr/>
          <p:nvPr/>
        </p:nvSpPr>
        <p:spPr>
          <a:xfrm>
            <a:off x="5213690" y="1732405"/>
            <a:ext cx="1723697" cy="766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Mobilitäts</a:t>
            </a:r>
            <a:r>
              <a:rPr lang="de-DE" dirty="0" smtClean="0"/>
              <a:t> AG</a:t>
            </a:r>
          </a:p>
        </p:txBody>
      </p:sp>
      <p:sp>
        <p:nvSpPr>
          <p:cNvPr id="10" name="Rechteck 9"/>
          <p:cNvSpPr/>
          <p:nvPr/>
        </p:nvSpPr>
        <p:spPr>
          <a:xfrm>
            <a:off x="5234152" y="231214"/>
            <a:ext cx="1723697" cy="1054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Steuerungs- gruppe KRME </a:t>
            </a:r>
            <a:endParaRPr lang="de-DE" b="1" dirty="0"/>
          </a:p>
        </p:txBody>
      </p:sp>
      <p:sp>
        <p:nvSpPr>
          <p:cNvPr id="11" name="Rechteck 10"/>
          <p:cNvSpPr/>
          <p:nvPr/>
        </p:nvSpPr>
        <p:spPr>
          <a:xfrm>
            <a:off x="9929256" y="5295364"/>
            <a:ext cx="1723697" cy="10544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Verkehrskonzept Tönning 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300628" y="1403214"/>
            <a:ext cx="1723697" cy="10544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NAH.SH</a:t>
            </a:r>
          </a:p>
          <a:p>
            <a:pPr algn="ctr"/>
            <a:r>
              <a:rPr lang="de-DE" dirty="0" smtClean="0"/>
              <a:t>Autokraft / Schäfer-Tours</a:t>
            </a:r>
          </a:p>
        </p:txBody>
      </p:sp>
      <p:sp>
        <p:nvSpPr>
          <p:cNvPr id="13" name="Rechteck 12"/>
          <p:cNvSpPr/>
          <p:nvPr/>
        </p:nvSpPr>
        <p:spPr>
          <a:xfrm>
            <a:off x="3318045" y="5017935"/>
            <a:ext cx="1975953" cy="6065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Schüler-/ Linienbusverkehr</a:t>
            </a:r>
            <a:endParaRPr lang="de-DE" dirty="0"/>
          </a:p>
        </p:txBody>
      </p:sp>
      <p:sp>
        <p:nvSpPr>
          <p:cNvPr id="21" name="Pfeil nach unten 20"/>
          <p:cNvSpPr/>
          <p:nvPr/>
        </p:nvSpPr>
        <p:spPr>
          <a:xfrm>
            <a:off x="5889737" y="1271740"/>
            <a:ext cx="412526" cy="44793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Pfeil nach unten 22"/>
          <p:cNvSpPr/>
          <p:nvPr/>
        </p:nvSpPr>
        <p:spPr>
          <a:xfrm>
            <a:off x="5900993" y="2499170"/>
            <a:ext cx="412526" cy="44673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Pfeil nach links und rechts 23"/>
          <p:cNvSpPr/>
          <p:nvPr/>
        </p:nvSpPr>
        <p:spPr>
          <a:xfrm rot="1429566">
            <a:off x="8596845" y="4919172"/>
            <a:ext cx="1494961" cy="457997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Pfeil nach links und rechts 24"/>
          <p:cNvSpPr/>
          <p:nvPr/>
        </p:nvSpPr>
        <p:spPr>
          <a:xfrm rot="20711864">
            <a:off x="2260049" y="4860720"/>
            <a:ext cx="1510146" cy="457997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406915" y="2577627"/>
            <a:ext cx="1723697" cy="10544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Schulverband Eiderstedt</a:t>
            </a:r>
          </a:p>
        </p:txBody>
      </p:sp>
      <p:sp>
        <p:nvSpPr>
          <p:cNvPr id="27" name="Rechteck 26"/>
          <p:cNvSpPr/>
          <p:nvPr/>
        </p:nvSpPr>
        <p:spPr>
          <a:xfrm>
            <a:off x="6524042" y="4354585"/>
            <a:ext cx="1182422" cy="5698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Bahn</a:t>
            </a:r>
            <a:endParaRPr lang="de-DE" dirty="0"/>
          </a:p>
        </p:txBody>
      </p:sp>
      <p:sp>
        <p:nvSpPr>
          <p:cNvPr id="29" name="Rechteck 28"/>
          <p:cNvSpPr/>
          <p:nvPr/>
        </p:nvSpPr>
        <p:spPr>
          <a:xfrm>
            <a:off x="4614010" y="4354585"/>
            <a:ext cx="1182422" cy="5698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Rufbus</a:t>
            </a:r>
            <a:endParaRPr lang="de-DE" dirty="0"/>
          </a:p>
        </p:txBody>
      </p:sp>
      <p:sp>
        <p:nvSpPr>
          <p:cNvPr id="30" name="Pfeil nach links und rechts 29"/>
          <p:cNvSpPr/>
          <p:nvPr/>
        </p:nvSpPr>
        <p:spPr>
          <a:xfrm rot="2003572">
            <a:off x="4515113" y="2211962"/>
            <a:ext cx="782370" cy="239268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Pfeil nach links und rechts 30"/>
          <p:cNvSpPr/>
          <p:nvPr/>
        </p:nvSpPr>
        <p:spPr>
          <a:xfrm rot="19714565">
            <a:off x="4502840" y="1025298"/>
            <a:ext cx="782370" cy="239268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Pfeil nach links und rechts 31"/>
          <p:cNvSpPr/>
          <p:nvPr/>
        </p:nvSpPr>
        <p:spPr>
          <a:xfrm rot="1835963">
            <a:off x="2116656" y="997819"/>
            <a:ext cx="782370" cy="239268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Pfeil nach links und rechts 32"/>
          <p:cNvSpPr/>
          <p:nvPr/>
        </p:nvSpPr>
        <p:spPr>
          <a:xfrm>
            <a:off x="2041042" y="1627779"/>
            <a:ext cx="782370" cy="239268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Pfeil nach links und rechts 33"/>
          <p:cNvSpPr/>
          <p:nvPr/>
        </p:nvSpPr>
        <p:spPr>
          <a:xfrm rot="19664560">
            <a:off x="2113048" y="2304382"/>
            <a:ext cx="782370" cy="239268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echteck 35"/>
          <p:cNvSpPr/>
          <p:nvPr/>
        </p:nvSpPr>
        <p:spPr>
          <a:xfrm>
            <a:off x="8376736" y="3491122"/>
            <a:ext cx="1182422" cy="5698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Auto</a:t>
            </a:r>
            <a:endParaRPr lang="de-DE" dirty="0"/>
          </a:p>
        </p:txBody>
      </p:sp>
      <p:sp>
        <p:nvSpPr>
          <p:cNvPr id="38" name="Rechteck 37"/>
          <p:cNvSpPr/>
          <p:nvPr/>
        </p:nvSpPr>
        <p:spPr>
          <a:xfrm>
            <a:off x="7740815" y="1719669"/>
            <a:ext cx="1723697" cy="10544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Beteiligte Gemeinden</a:t>
            </a:r>
          </a:p>
        </p:txBody>
      </p:sp>
      <p:sp>
        <p:nvSpPr>
          <p:cNvPr id="39" name="Pfeil nach links und rechts 38"/>
          <p:cNvSpPr/>
          <p:nvPr/>
        </p:nvSpPr>
        <p:spPr>
          <a:xfrm>
            <a:off x="6981208" y="2235158"/>
            <a:ext cx="782370" cy="239268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/>
          <p:cNvSpPr txBox="1"/>
          <p:nvPr/>
        </p:nvSpPr>
        <p:spPr>
          <a:xfrm>
            <a:off x="7825010" y="178289"/>
            <a:ext cx="37899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Organigramm </a:t>
            </a:r>
          </a:p>
          <a:p>
            <a:pPr algn="ctr"/>
            <a:r>
              <a:rPr lang="de-DE" sz="2000" b="1" dirty="0" smtClean="0"/>
              <a:t>zur Erstellung eines </a:t>
            </a:r>
          </a:p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Integrierten Mobilitätskonzeptes für Eiderstedt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254115" y="3910705"/>
            <a:ext cx="2174637" cy="67188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/>
              <a:t>Weitere Beteiligte?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/>
              <a:t>Zuständigkeiten?</a:t>
            </a:r>
            <a:endParaRPr lang="de-DE" sz="1400" dirty="0"/>
          </a:p>
        </p:txBody>
      </p:sp>
      <p:sp>
        <p:nvSpPr>
          <p:cNvPr id="43" name="Rechteck 42"/>
          <p:cNvSpPr/>
          <p:nvPr/>
        </p:nvSpPr>
        <p:spPr>
          <a:xfrm>
            <a:off x="2288473" y="2746613"/>
            <a:ext cx="1723697" cy="5969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Amt Eiderstedt</a:t>
            </a:r>
          </a:p>
        </p:txBody>
      </p:sp>
      <p:sp>
        <p:nvSpPr>
          <p:cNvPr id="44" name="Pfeil nach links und rechts 43"/>
          <p:cNvSpPr/>
          <p:nvPr/>
        </p:nvSpPr>
        <p:spPr>
          <a:xfrm rot="16200000">
            <a:off x="3184710" y="2374736"/>
            <a:ext cx="456269" cy="264002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Pfeil nach links und rechts 44"/>
          <p:cNvSpPr/>
          <p:nvPr/>
        </p:nvSpPr>
        <p:spPr>
          <a:xfrm rot="2003572">
            <a:off x="3840112" y="3176670"/>
            <a:ext cx="776214" cy="229858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/>
          <p:cNvSpPr txBox="1"/>
          <p:nvPr/>
        </p:nvSpPr>
        <p:spPr>
          <a:xfrm>
            <a:off x="9499335" y="1724598"/>
            <a:ext cx="2713913" cy="317009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/>
              <a:t>Ziele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/>
              <a:t>Gutes Marketing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/>
              <a:t>Sichere Abstell-möglichkeiten für Fahrräder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/>
              <a:t>Verbessertes Radwegenetz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/>
              <a:t>Alternative Antriebe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/>
              <a:t>Durchgängige Barrierefreiheit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/>
              <a:t>Mobilitäts-App: verkehrs-mittelübergreifend, online buchen und bezahlen, GPS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/>
              <a:t>Anpassung Busliniennetz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/>
              <a:t>Teststrecke autonomes Fahren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/>
              <a:t>Neuauflage von MOSTA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/>
              <a:t>Grenzen überschreiten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>
          <a:xfrm>
            <a:off x="2698156" y="78857"/>
            <a:ext cx="2195045" cy="756427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Verkehrsmittel übergreifendes Mobilitätskonzept NF 2040</a:t>
            </a:r>
            <a:endParaRPr lang="de-DE" sz="1400" dirty="0"/>
          </a:p>
        </p:txBody>
      </p:sp>
      <p:sp>
        <p:nvSpPr>
          <p:cNvPr id="49" name="Pfeil nach links und rechts 48"/>
          <p:cNvSpPr/>
          <p:nvPr/>
        </p:nvSpPr>
        <p:spPr>
          <a:xfrm>
            <a:off x="2151641" y="306633"/>
            <a:ext cx="546515" cy="10409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>
            <a:off x="8056108" y="4125031"/>
            <a:ext cx="1491535" cy="5698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Dörpsmobil</a:t>
            </a:r>
            <a:endParaRPr lang="de-DE" dirty="0"/>
          </a:p>
        </p:txBody>
      </p:sp>
      <p:sp>
        <p:nvSpPr>
          <p:cNvPr id="51" name="Rechteck 50"/>
          <p:cNvSpPr/>
          <p:nvPr/>
        </p:nvSpPr>
        <p:spPr>
          <a:xfrm>
            <a:off x="2549906" y="3426576"/>
            <a:ext cx="1547323" cy="5698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Mitfahrbänke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7887896" y="2692359"/>
            <a:ext cx="1345876" cy="452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Garding</a:t>
            </a:r>
            <a:endParaRPr lang="de-DE" dirty="0"/>
          </a:p>
        </p:txBody>
      </p:sp>
      <p:sp>
        <p:nvSpPr>
          <p:cNvPr id="41" name="Pfeil nach links und rechts 40"/>
          <p:cNvSpPr/>
          <p:nvPr/>
        </p:nvSpPr>
        <p:spPr>
          <a:xfrm rot="19218606">
            <a:off x="7441564" y="3176128"/>
            <a:ext cx="733973" cy="211936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Pfeil nach links und rechts 51"/>
          <p:cNvSpPr/>
          <p:nvPr/>
        </p:nvSpPr>
        <p:spPr>
          <a:xfrm rot="2003572">
            <a:off x="6865662" y="1190656"/>
            <a:ext cx="1328088" cy="231401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/>
          <p:cNvSpPr/>
          <p:nvPr/>
        </p:nvSpPr>
        <p:spPr>
          <a:xfrm>
            <a:off x="2599799" y="4175504"/>
            <a:ext cx="1547323" cy="5698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Autonomes Fahren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4741857" y="5908460"/>
            <a:ext cx="2859130" cy="38191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Kreis Dithmarschen</a:t>
            </a:r>
            <a:endParaRPr lang="de-DE" dirty="0"/>
          </a:p>
        </p:txBody>
      </p:sp>
      <p:sp>
        <p:nvSpPr>
          <p:cNvPr id="53" name="Pfeil nach unten 52"/>
          <p:cNvSpPr/>
          <p:nvPr/>
        </p:nvSpPr>
        <p:spPr>
          <a:xfrm>
            <a:off x="5956498" y="5450802"/>
            <a:ext cx="412526" cy="360717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Pfeil nach links und rechts 53"/>
          <p:cNvSpPr/>
          <p:nvPr/>
        </p:nvSpPr>
        <p:spPr>
          <a:xfrm>
            <a:off x="2311248" y="5951554"/>
            <a:ext cx="2430610" cy="356803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Pfeil nach links und rechts 54"/>
          <p:cNvSpPr/>
          <p:nvPr/>
        </p:nvSpPr>
        <p:spPr>
          <a:xfrm>
            <a:off x="7600053" y="5962349"/>
            <a:ext cx="2594859" cy="335211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5388860" y="4756358"/>
            <a:ext cx="1565124" cy="3486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Fahrradmitnahme</a:t>
            </a:r>
            <a:endParaRPr lang="de-DE" sz="1400" dirty="0"/>
          </a:p>
        </p:txBody>
      </p:sp>
      <p:sp>
        <p:nvSpPr>
          <p:cNvPr id="56" name="Rechteck 55"/>
          <p:cNvSpPr/>
          <p:nvPr/>
        </p:nvSpPr>
        <p:spPr>
          <a:xfrm>
            <a:off x="7048846" y="5025049"/>
            <a:ext cx="1654978" cy="5698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Fahrrad/ </a:t>
            </a:r>
          </a:p>
          <a:p>
            <a:pPr algn="ctr"/>
            <a:r>
              <a:rPr lang="de-DE" dirty="0" smtClean="0"/>
              <a:t>-infrastruktur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8408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Letter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intent</a:t>
            </a:r>
            <a:r>
              <a:rPr lang="de-DE" dirty="0" smtClean="0"/>
              <a:t> (</a:t>
            </a:r>
            <a:r>
              <a:rPr lang="de-DE" dirty="0" err="1" smtClean="0"/>
              <a:t>LoI</a:t>
            </a:r>
            <a:r>
              <a:rPr lang="de-DE" dirty="0" smtClean="0"/>
              <a:t>) </a:t>
            </a:r>
            <a:br>
              <a:rPr lang="de-DE" dirty="0" smtClean="0"/>
            </a:br>
            <a:r>
              <a:rPr lang="de-DE" sz="2400" i="1" dirty="0" smtClean="0"/>
              <a:t>Absichtserklärung zum </a:t>
            </a:r>
            <a:br>
              <a:rPr lang="de-DE" sz="2400" i="1" dirty="0" smtClean="0"/>
            </a:br>
            <a:r>
              <a:rPr lang="de-DE" sz="2400" i="1" dirty="0" err="1" smtClean="0"/>
              <a:t>Smart.Region</a:t>
            </a:r>
            <a:r>
              <a:rPr lang="de-DE" sz="2400" i="1" dirty="0" smtClean="0"/>
              <a:t>-Antrag – „Grüne Energie und vernetzte Mobilität“</a:t>
            </a:r>
            <a:endParaRPr lang="de-DE" sz="2400" i="1" dirty="0"/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lum/>
            <a:alphaModFix/>
          </a:blip>
          <a:srcRect l="18478" t="24952" r="18886" b="25049"/>
          <a:stretch/>
        </p:blipFill>
        <p:spPr>
          <a:xfrm>
            <a:off x="2490952" y="3807572"/>
            <a:ext cx="6415877" cy="288088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feld 4"/>
          <p:cNvSpPr txBox="1"/>
          <p:nvPr/>
        </p:nvSpPr>
        <p:spPr>
          <a:xfrm>
            <a:off x="914400" y="2070538"/>
            <a:ext cx="991125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Der Kooperationsraum Mittleres Eiderstedt, ein Zusammenschluss von neun Gemeinden um den Zentralort Garding herum unterstützt den Smart-Region-Antrag für die smarte Grenzregion.</a:t>
            </a:r>
          </a:p>
          <a:p>
            <a:r>
              <a:rPr lang="de-DE" dirty="0" smtClean="0"/>
              <a:t>Im Bereich vernetzte Mobilität ist auf Eiderstedt zur Unterstützung der grünen Verkehrswende ein </a:t>
            </a:r>
            <a:r>
              <a:rPr lang="de-DE" b="1" dirty="0" smtClean="0"/>
              <a:t>Pilotprojekt „Durchgehende Mobilität“</a:t>
            </a:r>
            <a:r>
              <a:rPr lang="de-DE" dirty="0" smtClean="0"/>
              <a:t> wünschenswert, das sowohl die technische Vernetzung (lückenlose digitale Struktur) als auch die praktische Umsetzung der Verkehrsverbindungen bis vor die Haustür im ländlichen, kleinstädtischen und (kreis-) </a:t>
            </a:r>
            <a:r>
              <a:rPr lang="de-DE" dirty="0" err="1" smtClean="0"/>
              <a:t>grenzenübergreifenden</a:t>
            </a:r>
            <a:r>
              <a:rPr lang="de-DE" dirty="0" smtClean="0"/>
              <a:t> Rahmen beispielhaft herausarbeitet.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6007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15310"/>
            <a:ext cx="10515600" cy="5861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Nach </a:t>
            </a:r>
            <a:r>
              <a:rPr lang="de-DE" sz="1800" dirty="0"/>
              <a:t>dem erfolgreichen Pilotprojekt „Rufbus“ in den Jahren 2017/18 ist nun eine Ausweitung der Möglichkeiten und die bessere Vernetzung gefragt. </a:t>
            </a:r>
          </a:p>
          <a:p>
            <a:pPr marL="0" indent="0">
              <a:buNone/>
            </a:pPr>
            <a:r>
              <a:rPr lang="de-DE" sz="1800" dirty="0"/>
              <a:t>Notwendig sind:</a:t>
            </a:r>
          </a:p>
          <a:p>
            <a:pPr marL="285750" indent="-285750"/>
            <a:r>
              <a:rPr lang="de-DE" sz="1800" dirty="0"/>
              <a:t>Eine enge Zusammenarbeit mit der NAH.SH zur Entwicklung eines lückenlosen Planungstools und der beteiligten Mobilitätsanbieter. </a:t>
            </a:r>
            <a:endParaRPr lang="de-DE" sz="1800" dirty="0" smtClean="0"/>
          </a:p>
          <a:p>
            <a:pPr marL="285750" indent="-285750"/>
            <a:r>
              <a:rPr lang="de-DE" sz="1800" dirty="0" smtClean="0"/>
              <a:t>Enge Zusammenarbeit der Kommunen sowie der beteiligten Kreise</a:t>
            </a:r>
            <a:endParaRPr lang="de-DE" sz="1800" dirty="0"/>
          </a:p>
          <a:p>
            <a:pPr marL="285750" indent="-285750"/>
            <a:r>
              <a:rPr lang="de-DE" sz="1800" dirty="0"/>
              <a:t>Die Einbindung grüner Energien in alle Verkehrsmittel sowohl im Standard- (E-Bikes, E-Autos, Akku-Triebwagen) als auch im Testbetrieb (Wasserstoff-Bus)</a:t>
            </a:r>
          </a:p>
          <a:p>
            <a:pPr marL="285750" indent="-285750"/>
            <a:r>
              <a:rPr lang="de-DE" sz="1800" dirty="0"/>
              <a:t>Die Möglichkeit autonomes Fahren in der Praxis zu testen. (Letzte </a:t>
            </a:r>
            <a:r>
              <a:rPr lang="de-DE" sz="1800" dirty="0" smtClean="0"/>
              <a:t>Meile z.B. mit „</a:t>
            </a:r>
            <a:r>
              <a:rPr lang="de-DE" sz="1800" dirty="0" err="1" smtClean="0"/>
              <a:t>EMiL</a:t>
            </a:r>
            <a:r>
              <a:rPr lang="de-DE" sz="1800" dirty="0" smtClean="0"/>
              <a:t>“)</a:t>
            </a:r>
            <a:endParaRPr lang="de-DE" sz="1800" dirty="0"/>
          </a:p>
          <a:p>
            <a:pPr marL="285750" indent="-285750"/>
            <a:r>
              <a:rPr lang="de-DE" sz="1800" dirty="0" smtClean="0"/>
              <a:t>Zur Verringerung der PKW/Kopf-Zahl Einsatz </a:t>
            </a:r>
            <a:r>
              <a:rPr lang="de-DE" sz="1800" dirty="0"/>
              <a:t>von Sharing-Angeboten ausweiten und die regionale Akzeptanz erhöhen. </a:t>
            </a:r>
            <a:r>
              <a:rPr lang="de-DE" sz="1800" dirty="0" smtClean="0"/>
              <a:t>(</a:t>
            </a:r>
            <a:r>
              <a:rPr lang="de-DE" sz="1800" dirty="0" err="1" smtClean="0"/>
              <a:t>Dörpsmobil</a:t>
            </a:r>
            <a:r>
              <a:rPr lang="de-DE" sz="1800" dirty="0" smtClean="0"/>
              <a:t>, Car-Sharing, Mitfahrgelegenheiten, Mitfahrbänke)</a:t>
            </a:r>
            <a:endParaRPr lang="de-DE" sz="1800" dirty="0"/>
          </a:p>
          <a:p>
            <a:pPr marL="285750" indent="-285750"/>
            <a:r>
              <a:rPr lang="de-DE" sz="1800" dirty="0"/>
              <a:t>Durch Angebotsverbesserungen in allen Bereichen der Mobilität (Barrierefreiheit, Fahrradfreundlichkeit, optimierte Busanbindung über Mobilstationen) eine steigende Zahl von </a:t>
            </a:r>
            <a:r>
              <a:rPr lang="de-DE" sz="1800" dirty="0" err="1"/>
              <a:t>ÖPNV-Nutzer:innen</a:t>
            </a:r>
            <a:r>
              <a:rPr lang="de-DE" sz="1800" dirty="0"/>
              <a:t> erreichen.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9224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04193" y="672662"/>
            <a:ext cx="1057340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Finanzbedarf</a:t>
            </a:r>
            <a:r>
              <a:rPr lang="de-DE" dirty="0" smtClean="0"/>
              <a:t> (erstes Brainstorming/Ideensammlung) </a:t>
            </a:r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halbe </a:t>
            </a:r>
            <a:r>
              <a:rPr lang="de-DE" dirty="0"/>
              <a:t>zusätzliche Stelle in der </a:t>
            </a:r>
            <a:r>
              <a:rPr lang="de-DE" dirty="0" smtClean="0"/>
              <a:t>KRME-Koordination für Mobilität </a:t>
            </a:r>
            <a:r>
              <a:rPr lang="de-DE" dirty="0"/>
              <a:t>für 4 </a:t>
            </a:r>
            <a:r>
              <a:rPr lang="de-DE" dirty="0" smtClean="0"/>
              <a:t>Jahre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Projektbegleitung durch Planungsbüro? 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gutes </a:t>
            </a:r>
            <a:r>
              <a:rPr lang="de-DE" dirty="0"/>
              <a:t>Marketing 10 000 </a:t>
            </a:r>
            <a:r>
              <a:rPr lang="de-DE" dirty="0" smtClean="0"/>
              <a:t>Euro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Co-Finanzierung </a:t>
            </a:r>
            <a:r>
              <a:rPr lang="de-DE" dirty="0"/>
              <a:t>für die Umgestaltung der Haupt-Bahnhöfe zu Mobilstationen mit integrierten Bushaltestellen, sicheren Fahrradabstellplätzen und ggfs. Internet-Hotspots in St. Peter-Ording (40 000 €), Garding (20 000 €) und Tönning (40 000 €</a:t>
            </a:r>
            <a:r>
              <a:rPr lang="de-DE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Digitale Vernetzung über Nah.SH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- Neuauflage von MOSTA (?????)</a:t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- alternativer Antrieb für </a:t>
            </a:r>
            <a:r>
              <a:rPr lang="de-DE" dirty="0" err="1"/>
              <a:t>Rufbusse</a:t>
            </a:r>
            <a:r>
              <a:rPr lang="de-DE" dirty="0"/>
              <a:t> (??????)</a:t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- Verbesserung Radwegenetz </a:t>
            </a:r>
            <a:r>
              <a:rPr lang="de-DE" dirty="0" smtClean="0"/>
              <a:t>(???????)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- Testbetrieb EMIL ???????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8289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427</Words>
  <Application>Microsoft Office PowerPoint</Application>
  <PresentationFormat>Breitbild</PresentationFormat>
  <Paragraphs>65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Letter of intent (LoI)  Absichtserklärung zum  Smart.Region-Antrag – „Grüne Energie und vernetzte Mobilität“</vt:lpstr>
      <vt:lpstr>PowerPoint-Präsentation</vt:lpstr>
      <vt:lpstr>PowerPoint-Präsentation</vt:lpstr>
    </vt:vector>
  </TitlesOfParts>
  <Company>Amt Eiderstedt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Kuepper, Hila</dc:creator>
  <cp:lastModifiedBy>Kuepper, Hila</cp:lastModifiedBy>
  <cp:revision>37</cp:revision>
  <dcterms:created xsi:type="dcterms:W3CDTF">2021-02-04T12:35:28Z</dcterms:created>
  <dcterms:modified xsi:type="dcterms:W3CDTF">2021-02-12T11:36:13Z</dcterms:modified>
</cp:coreProperties>
</file>